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62" r:id="rId5"/>
    <p:sldId id="266" r:id="rId6"/>
    <p:sldId id="261" r:id="rId7"/>
    <p:sldId id="260" r:id="rId8"/>
    <p:sldId id="263" r:id="rId9"/>
    <p:sldId id="265" r:id="rId10"/>
    <p:sldId id="267"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888" autoAdjust="0"/>
  </p:normalViewPr>
  <p:slideViewPr>
    <p:cSldViewPr>
      <p:cViewPr varScale="1">
        <p:scale>
          <a:sx n="102" d="100"/>
          <a:sy n="102" d="100"/>
        </p:scale>
        <p:origin x="-1248" y="-10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85C5B4-A597-4987-B085-67A722947231}" type="datetimeFigureOut">
              <a:rPr lang="en-CA" smtClean="0"/>
              <a:t>2015-04-14</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6ECF48-8552-4C9F-A09E-3A2F50D09419}" type="slidenum">
              <a:rPr lang="en-CA" smtClean="0"/>
              <a:t>‹#›</a:t>
            </a:fld>
            <a:endParaRPr lang="en-CA"/>
          </a:p>
        </p:txBody>
      </p:sp>
    </p:spTree>
    <p:extLst>
      <p:ext uri="{BB962C8B-B14F-4D97-AF65-F5344CB8AC3E}">
        <p14:creationId xmlns:p14="http://schemas.microsoft.com/office/powerpoint/2010/main" val="4041559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a:t>
            </a:r>
            <a:r>
              <a:rPr lang="en-CA" baseline="0" dirty="0" smtClean="0"/>
              <a:t> VIA and FREP assessments used essentially the same viewpoints (chosen completely independently).  This tends to confirm the chosen VPs are appropriate.</a:t>
            </a:r>
            <a:endParaRPr lang="en-CA" dirty="0"/>
          </a:p>
        </p:txBody>
      </p:sp>
      <p:sp>
        <p:nvSpPr>
          <p:cNvPr id="4" name="Slide Number Placeholder 3"/>
          <p:cNvSpPr>
            <a:spLocks noGrp="1"/>
          </p:cNvSpPr>
          <p:nvPr>
            <p:ph type="sldNum" sz="quarter" idx="10"/>
          </p:nvPr>
        </p:nvSpPr>
        <p:spPr/>
        <p:txBody>
          <a:bodyPr/>
          <a:lstStyle/>
          <a:p>
            <a:fld id="{F66ECF48-8552-4C9F-A09E-3A2F50D09419}" type="slidenum">
              <a:rPr lang="en-CA" smtClean="0"/>
              <a:t>4</a:t>
            </a:fld>
            <a:endParaRPr lang="en-CA"/>
          </a:p>
        </p:txBody>
      </p:sp>
    </p:spTree>
    <p:extLst>
      <p:ext uri="{BB962C8B-B14F-4D97-AF65-F5344CB8AC3E}">
        <p14:creationId xmlns:p14="http://schemas.microsoft.com/office/powerpoint/2010/main" val="1814285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2007 VIA comments:   Assessment included 2 VPs in vicinity of block, and confirmed that “the visual disturbance of the proposed alterations adhere to the definition of the VQO categories specific to this area.”  The total % alteration from one VP was 1.7% and from the second VP was 2.5%.  </a:t>
            </a:r>
          </a:p>
          <a:p>
            <a:r>
              <a:rPr lang="en-CA" sz="1200" kern="1200" dirty="0" smtClean="0">
                <a:solidFill>
                  <a:schemeClr val="tx1"/>
                </a:solidFill>
                <a:effectLst/>
                <a:latin typeface="+mn-lt"/>
                <a:ea typeface="+mn-ea"/>
                <a:cs typeface="+mn-cs"/>
              </a:rPr>
              <a:t>The SP for the block summarized the VIA results and said that “All viewpoints used meet the recommended numerical alteration for partial retention of 1.6-7.0% and the definition of partial retention as defined in Section 1.1 of FPPR.”  </a:t>
            </a:r>
          </a:p>
          <a:p>
            <a:endParaRPr lang="en-CA" dirty="0"/>
          </a:p>
        </p:txBody>
      </p:sp>
      <p:sp>
        <p:nvSpPr>
          <p:cNvPr id="4" name="Slide Number Placeholder 3"/>
          <p:cNvSpPr>
            <a:spLocks noGrp="1"/>
          </p:cNvSpPr>
          <p:nvPr>
            <p:ph type="sldNum" sz="quarter" idx="10"/>
          </p:nvPr>
        </p:nvSpPr>
        <p:spPr/>
        <p:txBody>
          <a:bodyPr/>
          <a:lstStyle/>
          <a:p>
            <a:fld id="{F66ECF48-8552-4C9F-A09E-3A2F50D09419}" type="slidenum">
              <a:rPr lang="en-CA" smtClean="0"/>
              <a:t>6</a:t>
            </a:fld>
            <a:endParaRPr lang="en-CA"/>
          </a:p>
        </p:txBody>
      </p:sp>
    </p:spTree>
    <p:extLst>
      <p:ext uri="{BB962C8B-B14F-4D97-AF65-F5344CB8AC3E}">
        <p14:creationId xmlns:p14="http://schemas.microsoft.com/office/powerpoint/2010/main" val="2829483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FLNR staff (Andy Waines, Christina </a:t>
            </a:r>
            <a:r>
              <a:rPr lang="en-CA" sz="1200" kern="1200" dirty="0" err="1" smtClean="0">
                <a:solidFill>
                  <a:schemeClr val="tx1"/>
                </a:solidFill>
                <a:effectLst/>
                <a:latin typeface="+mn-lt"/>
                <a:ea typeface="+mn-ea"/>
                <a:cs typeface="+mn-cs"/>
              </a:rPr>
              <a:t>Mardell</a:t>
            </a:r>
            <a:r>
              <a:rPr lang="en-CA" sz="1200" kern="1200" dirty="0" smtClean="0">
                <a:solidFill>
                  <a:schemeClr val="tx1"/>
                </a:solidFill>
                <a:effectLst/>
                <a:latin typeface="+mn-lt"/>
                <a:ea typeface="+mn-ea"/>
                <a:cs typeface="+mn-cs"/>
              </a:rPr>
              <a:t> and Lloyd Davies) assessed this block on November 10, 2010 (via Don Wilson water taxi).  The lighting conditions and visibility were good. We found that the block had several parcels visible from the water on a long continuous shoreline landform.  From VP1 (mid-channel) the response to visual force lines was good and we felt the design borrowed from the natural character of the landform.  The basic definition was met (central PR) and the adjusted percent alteration was 5.8%.  Therefore, the PR VQO was met from VP1.  However it was agreed that VP 2 was the more sensitive and best view to use, given it was located near a bay, a relatively rare anchor spot for the area.  The viewing distance was slightly less than 1 km from both VPs, giving a poor rating for that design element.   </a:t>
            </a:r>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F66ECF48-8552-4C9F-A09E-3A2F50D09419}" type="slidenum">
              <a:rPr lang="en-CA" smtClean="0"/>
              <a:t>7</a:t>
            </a:fld>
            <a:endParaRPr lang="en-CA"/>
          </a:p>
        </p:txBody>
      </p:sp>
    </p:spTree>
    <p:extLst>
      <p:ext uri="{BB962C8B-B14F-4D97-AF65-F5344CB8AC3E}">
        <p14:creationId xmlns:p14="http://schemas.microsoft.com/office/powerpoint/2010/main" val="4281014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RESULTS: </a:t>
            </a:r>
            <a:r>
              <a:rPr lang="en-CA" sz="1200" b="1" kern="1200" dirty="0" smtClean="0">
                <a:solidFill>
                  <a:schemeClr val="tx1"/>
                </a:solidFill>
                <a:effectLst/>
                <a:latin typeface="+mn-lt"/>
                <a:ea typeface="+mn-ea"/>
                <a:cs typeface="+mn-cs"/>
              </a:rPr>
              <a:t>From VP2 (best view),</a:t>
            </a:r>
            <a:r>
              <a:rPr lang="en-CA" sz="1200" kern="1200" dirty="0" smtClean="0">
                <a:solidFill>
                  <a:schemeClr val="tx1"/>
                </a:solidFill>
                <a:effectLst/>
                <a:latin typeface="+mn-lt"/>
                <a:ea typeface="+mn-ea"/>
                <a:cs typeface="+mn-cs"/>
              </a:rPr>
              <a:t> t</a:t>
            </a:r>
            <a:r>
              <a:rPr lang="en-CA" sz="1200" b="1" kern="1200" dirty="0" smtClean="0">
                <a:solidFill>
                  <a:schemeClr val="tx1"/>
                </a:solidFill>
                <a:effectLst/>
                <a:latin typeface="+mn-lt"/>
                <a:ea typeface="+mn-ea"/>
                <a:cs typeface="+mn-cs"/>
              </a:rPr>
              <a:t>he block did not meet the basic definition of PR because you could see the road in the two easternmost parcels,  and it was felt the overall impact of multiple parcels pushed it into low Modification territory.  The alteration percentage adjusted for design elements (poor distance from VP) was 8.5%.</a:t>
            </a:r>
            <a:r>
              <a:rPr lang="en-CA" sz="1200" kern="1200" dirty="0" smtClean="0">
                <a:solidFill>
                  <a:schemeClr val="tx1"/>
                </a:solidFill>
                <a:effectLst/>
                <a:latin typeface="+mn-lt"/>
                <a:ea typeface="+mn-ea"/>
                <a:cs typeface="+mn-cs"/>
              </a:rPr>
              <a:t>  We noted that the block boundary stayed away from both the shoreline and the skyline, which was positive.  We also rated the VP importance at 2, on the low end of the 5 point range.  That said, </a:t>
            </a:r>
            <a:r>
              <a:rPr lang="en-CA" sz="1200" b="1" kern="1200" dirty="0" smtClean="0">
                <a:solidFill>
                  <a:schemeClr val="tx1"/>
                </a:solidFill>
                <a:effectLst/>
                <a:latin typeface="+mn-lt"/>
                <a:ea typeface="+mn-ea"/>
                <a:cs typeface="+mn-cs"/>
              </a:rPr>
              <a:t>neither method indicated that Partial Retention was met, so the block was rated “Not Met” from VP2.</a:t>
            </a:r>
            <a:endParaRPr lang="en-CA" dirty="0"/>
          </a:p>
        </p:txBody>
      </p:sp>
      <p:sp>
        <p:nvSpPr>
          <p:cNvPr id="4" name="Slide Number Placeholder 3"/>
          <p:cNvSpPr>
            <a:spLocks noGrp="1"/>
          </p:cNvSpPr>
          <p:nvPr>
            <p:ph type="sldNum" sz="quarter" idx="10"/>
          </p:nvPr>
        </p:nvSpPr>
        <p:spPr/>
        <p:txBody>
          <a:bodyPr/>
          <a:lstStyle/>
          <a:p>
            <a:fld id="{F66ECF48-8552-4C9F-A09E-3A2F50D09419}" type="slidenum">
              <a:rPr lang="en-CA" smtClean="0"/>
              <a:t>8</a:t>
            </a:fld>
            <a:endParaRPr lang="en-CA"/>
          </a:p>
        </p:txBody>
      </p:sp>
    </p:spTree>
    <p:extLst>
      <p:ext uri="{BB962C8B-B14F-4D97-AF65-F5344CB8AC3E}">
        <p14:creationId xmlns:p14="http://schemas.microsoft.com/office/powerpoint/2010/main" val="41127985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0058FB87-6507-4504-B3B0-A2FBE50BFDC2}" type="datetimeFigureOut">
              <a:rPr lang="en-CA" smtClean="0"/>
              <a:t>2015-04-14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5B296A5-FF2F-4784-9E27-8E5200F3D7BD}" type="slidenum">
              <a:rPr lang="en-CA" smtClean="0"/>
              <a:t>‹#›</a:t>
            </a:fld>
            <a:endParaRPr lang="en-CA"/>
          </a:p>
        </p:txBody>
      </p:sp>
    </p:spTree>
    <p:extLst>
      <p:ext uri="{BB962C8B-B14F-4D97-AF65-F5344CB8AC3E}">
        <p14:creationId xmlns:p14="http://schemas.microsoft.com/office/powerpoint/2010/main" val="10232210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0058FB87-6507-4504-B3B0-A2FBE50BFDC2}" type="datetimeFigureOut">
              <a:rPr lang="en-CA" smtClean="0"/>
              <a:t>2015-04-14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5B296A5-FF2F-4784-9E27-8E5200F3D7BD}" type="slidenum">
              <a:rPr lang="en-CA" smtClean="0"/>
              <a:t>‹#›</a:t>
            </a:fld>
            <a:endParaRPr lang="en-CA"/>
          </a:p>
        </p:txBody>
      </p:sp>
    </p:spTree>
    <p:extLst>
      <p:ext uri="{BB962C8B-B14F-4D97-AF65-F5344CB8AC3E}">
        <p14:creationId xmlns:p14="http://schemas.microsoft.com/office/powerpoint/2010/main" val="1705585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58FB87-6507-4504-B3B0-A2FBE50BFDC2}" type="datetimeFigureOut">
              <a:rPr lang="en-CA" smtClean="0"/>
              <a:t>2015-04-14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5B296A5-FF2F-4784-9E27-8E5200F3D7BD}" type="slidenum">
              <a:rPr lang="en-CA" smtClean="0"/>
              <a:t>‹#›</a:t>
            </a:fld>
            <a:endParaRPr lang="en-CA"/>
          </a:p>
        </p:txBody>
      </p:sp>
    </p:spTree>
    <p:extLst>
      <p:ext uri="{BB962C8B-B14F-4D97-AF65-F5344CB8AC3E}">
        <p14:creationId xmlns:p14="http://schemas.microsoft.com/office/powerpoint/2010/main" val="1153599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0058FB87-6507-4504-B3B0-A2FBE50BFDC2}" type="datetimeFigureOut">
              <a:rPr lang="en-CA" smtClean="0"/>
              <a:t>2015-04-14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5B296A5-FF2F-4784-9E27-8E5200F3D7BD}" type="slidenum">
              <a:rPr lang="en-CA" smtClean="0"/>
              <a:t>‹#›</a:t>
            </a:fld>
            <a:endParaRPr lang="en-CA"/>
          </a:p>
        </p:txBody>
      </p:sp>
    </p:spTree>
    <p:extLst>
      <p:ext uri="{BB962C8B-B14F-4D97-AF65-F5344CB8AC3E}">
        <p14:creationId xmlns:p14="http://schemas.microsoft.com/office/powerpoint/2010/main" val="27975182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0058FB87-6507-4504-B3B0-A2FBE50BFDC2}" type="datetimeFigureOut">
              <a:rPr lang="en-CA" smtClean="0"/>
              <a:t>2015-04-14</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55B296A5-FF2F-4784-9E27-8E5200F3D7BD}" type="slidenum">
              <a:rPr lang="en-CA" smtClean="0"/>
              <a:t>‹#›</a:t>
            </a:fld>
            <a:endParaRPr lang="en-CA"/>
          </a:p>
        </p:txBody>
      </p:sp>
    </p:spTree>
    <p:extLst>
      <p:ext uri="{BB962C8B-B14F-4D97-AF65-F5344CB8AC3E}">
        <p14:creationId xmlns:p14="http://schemas.microsoft.com/office/powerpoint/2010/main" val="20926678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0058FB87-6507-4504-B3B0-A2FBE50BFDC2}" type="datetimeFigureOut">
              <a:rPr lang="en-CA" smtClean="0"/>
              <a:t>2015-04-14</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55B296A5-FF2F-4784-9E27-8E5200F3D7BD}" type="slidenum">
              <a:rPr lang="en-CA" smtClean="0"/>
              <a:t>‹#›</a:t>
            </a:fld>
            <a:endParaRPr lang="en-CA"/>
          </a:p>
        </p:txBody>
      </p:sp>
    </p:spTree>
    <p:extLst>
      <p:ext uri="{BB962C8B-B14F-4D97-AF65-F5344CB8AC3E}">
        <p14:creationId xmlns:p14="http://schemas.microsoft.com/office/powerpoint/2010/main" val="2684614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58FB87-6507-4504-B3B0-A2FBE50BFDC2}" type="datetimeFigureOut">
              <a:rPr lang="en-CA" smtClean="0"/>
              <a:t>2015-04-14</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55B296A5-FF2F-4784-9E27-8E5200F3D7BD}" type="slidenum">
              <a:rPr lang="en-CA" smtClean="0"/>
              <a:t>‹#›</a:t>
            </a:fld>
            <a:endParaRPr lang="en-CA"/>
          </a:p>
        </p:txBody>
      </p:sp>
    </p:spTree>
    <p:extLst>
      <p:ext uri="{BB962C8B-B14F-4D97-AF65-F5344CB8AC3E}">
        <p14:creationId xmlns:p14="http://schemas.microsoft.com/office/powerpoint/2010/main" val="39124521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58FB87-6507-4504-B3B0-A2FBE50BFDC2}" type="datetimeFigureOut">
              <a:rPr lang="en-CA" smtClean="0"/>
              <a:t>2015-04-14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5B296A5-FF2F-4784-9E27-8E5200F3D7BD}" type="slidenum">
              <a:rPr lang="en-CA" smtClean="0"/>
              <a:t>‹#›</a:t>
            </a:fld>
            <a:endParaRPr lang="en-CA"/>
          </a:p>
        </p:txBody>
      </p:sp>
    </p:spTree>
    <p:extLst>
      <p:ext uri="{BB962C8B-B14F-4D97-AF65-F5344CB8AC3E}">
        <p14:creationId xmlns:p14="http://schemas.microsoft.com/office/powerpoint/2010/main" val="308353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58FB87-6507-4504-B3B0-A2FBE50BFDC2}" type="datetimeFigureOut">
              <a:rPr lang="en-CA" smtClean="0"/>
              <a:t>2015-04-14</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55B296A5-FF2F-4784-9E27-8E5200F3D7BD}" type="slidenum">
              <a:rPr lang="en-CA" smtClean="0"/>
              <a:t>‹#›</a:t>
            </a:fld>
            <a:endParaRPr lang="en-CA"/>
          </a:p>
        </p:txBody>
      </p:sp>
    </p:spTree>
    <p:extLst>
      <p:ext uri="{BB962C8B-B14F-4D97-AF65-F5344CB8AC3E}">
        <p14:creationId xmlns:p14="http://schemas.microsoft.com/office/powerpoint/2010/main" val="407625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0058FB87-6507-4504-B3B0-A2FBE50BFDC2}" type="datetimeFigureOut">
              <a:rPr lang="en-CA" smtClean="0"/>
              <a:t>2015-04-14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5B296A5-FF2F-4784-9E27-8E5200F3D7BD}" type="slidenum">
              <a:rPr lang="en-CA" smtClean="0"/>
              <a:t>‹#›</a:t>
            </a:fld>
            <a:endParaRPr lang="en-CA"/>
          </a:p>
        </p:txBody>
      </p:sp>
    </p:spTree>
    <p:extLst>
      <p:ext uri="{BB962C8B-B14F-4D97-AF65-F5344CB8AC3E}">
        <p14:creationId xmlns:p14="http://schemas.microsoft.com/office/powerpoint/2010/main" val="1959926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0058FB87-6507-4504-B3B0-A2FBE50BFDC2}" type="datetimeFigureOut">
              <a:rPr lang="en-CA" smtClean="0"/>
              <a:t>2015-04-14</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55B296A5-FF2F-4784-9E27-8E5200F3D7BD}" type="slidenum">
              <a:rPr lang="en-CA" smtClean="0"/>
              <a:t>‹#›</a:t>
            </a:fld>
            <a:endParaRPr lang="en-CA"/>
          </a:p>
        </p:txBody>
      </p:sp>
    </p:spTree>
    <p:extLst>
      <p:ext uri="{BB962C8B-B14F-4D97-AF65-F5344CB8AC3E}">
        <p14:creationId xmlns:p14="http://schemas.microsoft.com/office/powerpoint/2010/main" val="4217085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58FB87-6507-4504-B3B0-A2FBE50BFDC2}" type="datetimeFigureOut">
              <a:rPr lang="en-CA" smtClean="0"/>
              <a:t>2015-04-14</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B296A5-FF2F-4784-9E27-8E5200F3D7BD}" type="slidenum">
              <a:rPr lang="en-CA" smtClean="0"/>
              <a:t>‹#›</a:t>
            </a:fld>
            <a:endParaRPr lang="en-CA"/>
          </a:p>
        </p:txBody>
      </p:sp>
    </p:spTree>
    <p:extLst>
      <p:ext uri="{BB962C8B-B14F-4D97-AF65-F5344CB8AC3E}">
        <p14:creationId xmlns:p14="http://schemas.microsoft.com/office/powerpoint/2010/main" val="30439609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4.emf"/><Relationship Id="rId4"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5.emf"/><Relationship Id="rId4" Type="http://schemas.openxmlformats.org/officeDocument/2006/relationships/oleObject" Target="../embeddings/oleObject4.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smtClean="0"/>
              <a:t>FREP Visual Sample DNI-019</a:t>
            </a:r>
            <a:endParaRPr lang="en-CA" dirty="0"/>
          </a:p>
        </p:txBody>
      </p:sp>
      <p:sp>
        <p:nvSpPr>
          <p:cNvPr id="3" name="Subtitle 2"/>
          <p:cNvSpPr>
            <a:spLocks noGrp="1"/>
          </p:cNvSpPr>
          <p:nvPr>
            <p:ph type="subTitle" idx="1"/>
          </p:nvPr>
        </p:nvSpPr>
        <p:spPr/>
        <p:txBody>
          <a:bodyPr/>
          <a:lstStyle/>
          <a:p>
            <a:r>
              <a:rPr lang="en-CA" dirty="0" smtClean="0"/>
              <a:t>Sample date Nov 10, 2010</a:t>
            </a:r>
          </a:p>
          <a:p>
            <a:endParaRPr lang="en-CA" dirty="0"/>
          </a:p>
        </p:txBody>
      </p:sp>
    </p:spTree>
    <p:extLst>
      <p:ext uri="{BB962C8B-B14F-4D97-AF65-F5344CB8AC3E}">
        <p14:creationId xmlns:p14="http://schemas.microsoft.com/office/powerpoint/2010/main" val="26627647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Location: Broughton/Islands</a:t>
            </a:r>
            <a:endParaRPr lang="en-CA" dirty="0"/>
          </a:p>
        </p:txBody>
      </p:sp>
      <p:pic>
        <p:nvPicPr>
          <p:cNvPr id="1026" name="Picture 2" descr="G:\!Workgrp\Stewardship\Forestry and FREP\RSM Surveys\2010 RSM Surveys\Visuals\sample 2 Harbledown WKHD 5854\GE image birds eye VPs.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43824" y="1600200"/>
            <a:ext cx="6856352"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654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Established VQO</a:t>
            </a:r>
            <a:endParaRPr lang="en-CA" dirty="0"/>
          </a:p>
        </p:txBody>
      </p:sp>
      <p:sp>
        <p:nvSpPr>
          <p:cNvPr id="3" name="Content Placeholder 2"/>
          <p:cNvSpPr>
            <a:spLocks noGrp="1"/>
          </p:cNvSpPr>
          <p:nvPr>
            <p:ph idx="1"/>
          </p:nvPr>
        </p:nvSpPr>
        <p:spPr/>
        <p:txBody>
          <a:bodyPr/>
          <a:lstStyle/>
          <a:p>
            <a:r>
              <a:rPr lang="en-CA" b="1" dirty="0" smtClean="0"/>
              <a:t>Partial</a:t>
            </a:r>
            <a:r>
              <a:rPr lang="en-CA" dirty="0" smtClean="0"/>
              <a:t> </a:t>
            </a:r>
            <a:r>
              <a:rPr lang="en-CA" b="1" dirty="0" smtClean="0"/>
              <a:t>Retention  (easy to see, small to moderate in scale, and has a design that appears natural and is not angular or geometric)</a:t>
            </a:r>
            <a:endParaRPr lang="en-CA" dirty="0" smtClean="0"/>
          </a:p>
          <a:p>
            <a:r>
              <a:rPr lang="en-CA" dirty="0" smtClean="0"/>
              <a:t>Modification (large in scale with a design that is natural in appearance or small to moderate in scale but with a design that has some angular characteristics) </a:t>
            </a:r>
            <a:endParaRPr lang="en-CA" dirty="0"/>
          </a:p>
        </p:txBody>
      </p:sp>
    </p:spTree>
    <p:extLst>
      <p:ext uri="{BB962C8B-B14F-4D97-AF65-F5344CB8AC3E}">
        <p14:creationId xmlns:p14="http://schemas.microsoft.com/office/powerpoint/2010/main" val="232062708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VIA VPs vs FREP VPs</a:t>
            </a:r>
            <a:endParaRPr lang="en-CA" dirty="0"/>
          </a:p>
        </p:txBody>
      </p:sp>
      <p:sp>
        <p:nvSpPr>
          <p:cNvPr id="3" name="Content Placeholder 2"/>
          <p:cNvSpPr>
            <a:spLocks noGrp="1"/>
          </p:cNvSpPr>
          <p:nvPr>
            <p:ph idx="1"/>
          </p:nvPr>
        </p:nvSpPr>
        <p:spPr/>
        <p:txBody>
          <a:bodyPr>
            <a:normAutofit/>
          </a:bodyPr>
          <a:lstStyle/>
          <a:p>
            <a:pPr marL="0" indent="0">
              <a:buNone/>
            </a:pPr>
            <a:r>
              <a:rPr lang="en-CA" sz="800" dirty="0" smtClean="0"/>
              <a:t>1</a:t>
            </a:r>
            <a:endParaRPr lang="en-CA" sz="800" dirty="0"/>
          </a:p>
        </p:txBody>
      </p:sp>
      <p:graphicFrame>
        <p:nvGraphicFramePr>
          <p:cNvPr id="4" name="Object 3"/>
          <p:cNvGraphicFramePr>
            <a:graphicFrameLocks noChangeAspect="1"/>
          </p:cNvGraphicFramePr>
          <p:nvPr>
            <p:extLst>
              <p:ext uri="{D42A27DB-BD31-4B8C-83A1-F6EECF244321}">
                <p14:modId xmlns:p14="http://schemas.microsoft.com/office/powerpoint/2010/main" val="84227318"/>
              </p:ext>
            </p:extLst>
          </p:nvPr>
        </p:nvGraphicFramePr>
        <p:xfrm>
          <a:off x="2123729" y="1772816"/>
          <a:ext cx="4464496" cy="4320480"/>
        </p:xfrm>
        <a:graphic>
          <a:graphicData uri="http://schemas.openxmlformats.org/presentationml/2006/ole">
            <mc:AlternateContent xmlns:mc="http://schemas.openxmlformats.org/markup-compatibility/2006">
              <mc:Choice xmlns:v="urn:schemas-microsoft-com:vml" Requires="v">
                <p:oleObj spid="_x0000_s5146" name="Acrobat Document" r:id="rId4" imgW="5857865" imgH="7581758" progId="AcroExch.Document.7">
                  <p:embed/>
                </p:oleObj>
              </mc:Choice>
              <mc:Fallback>
                <p:oleObj name="Acrobat Document" r:id="rId4" imgW="5857865" imgH="7581758" progId="AcroExch.Document.7">
                  <p:embed/>
                  <p:pic>
                    <p:nvPicPr>
                      <p:cNvPr id="0" name=""/>
                      <p:cNvPicPr/>
                      <p:nvPr/>
                    </p:nvPicPr>
                    <p:blipFill>
                      <a:blip r:embed="rId5"/>
                      <a:stretch>
                        <a:fillRect/>
                      </a:stretch>
                    </p:blipFill>
                    <p:spPr>
                      <a:xfrm>
                        <a:off x="2123729" y="1772816"/>
                        <a:ext cx="4464496" cy="4320480"/>
                      </a:xfrm>
                      <a:prstGeom prst="rect">
                        <a:avLst/>
                      </a:prstGeom>
                    </p:spPr>
                  </p:pic>
                </p:oleObj>
              </mc:Fallback>
            </mc:AlternateContent>
          </a:graphicData>
        </a:graphic>
      </p:graphicFrame>
    </p:spTree>
    <p:extLst>
      <p:ext uri="{BB962C8B-B14F-4D97-AF65-F5344CB8AC3E}">
        <p14:creationId xmlns:p14="http://schemas.microsoft.com/office/powerpoint/2010/main" val="12485921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VP2 Panorama Alteration</a:t>
            </a:r>
            <a:endParaRPr lang="en-CA" dirty="0"/>
          </a:p>
        </p:txBody>
      </p:sp>
      <p:sp>
        <p:nvSpPr>
          <p:cNvPr id="3" name="Content Placeholder 2"/>
          <p:cNvSpPr>
            <a:spLocks noGrp="1"/>
          </p:cNvSpPr>
          <p:nvPr>
            <p:ph idx="1"/>
          </p:nvPr>
        </p:nvSpPr>
        <p:spPr/>
        <p:txBody>
          <a:bodyPr/>
          <a:lstStyle/>
          <a:p>
            <a:r>
              <a:rPr lang="en-CA" dirty="0" smtClean="0"/>
              <a:t>Alteration is 8.5% (adjusted for design)</a:t>
            </a:r>
            <a:endParaRPr lang="en-CA" dirty="0"/>
          </a:p>
        </p:txBody>
      </p:sp>
      <p:graphicFrame>
        <p:nvGraphicFramePr>
          <p:cNvPr id="4" name="Object 3"/>
          <p:cNvGraphicFramePr>
            <a:graphicFrameLocks noChangeAspect="1"/>
          </p:cNvGraphicFramePr>
          <p:nvPr>
            <p:extLst>
              <p:ext uri="{D42A27DB-BD31-4B8C-83A1-F6EECF244321}">
                <p14:modId xmlns:p14="http://schemas.microsoft.com/office/powerpoint/2010/main" val="2349766436"/>
              </p:ext>
            </p:extLst>
          </p:nvPr>
        </p:nvGraphicFramePr>
        <p:xfrm>
          <a:off x="611560" y="2204864"/>
          <a:ext cx="7560840" cy="4032448"/>
        </p:xfrm>
        <a:graphic>
          <a:graphicData uri="http://schemas.openxmlformats.org/presentationml/2006/ole">
            <mc:AlternateContent xmlns:mc="http://schemas.openxmlformats.org/markup-compatibility/2006">
              <mc:Choice xmlns:v="urn:schemas-microsoft-com:vml" Requires="v">
                <p:oleObj spid="_x0000_s7177" name="Acrobat Document" r:id="rId3" imgW="11658523" imgH="7543646" progId="AcroExch.Document.7">
                  <p:embed/>
                </p:oleObj>
              </mc:Choice>
              <mc:Fallback>
                <p:oleObj name="Acrobat Document" r:id="rId3" imgW="11658523" imgH="7543646" progId="AcroExch.Document.7">
                  <p:embed/>
                  <p:pic>
                    <p:nvPicPr>
                      <p:cNvPr id="0" name=""/>
                      <p:cNvPicPr/>
                      <p:nvPr/>
                    </p:nvPicPr>
                    <p:blipFill>
                      <a:blip r:embed="rId4"/>
                      <a:stretch>
                        <a:fillRect/>
                      </a:stretch>
                    </p:blipFill>
                    <p:spPr>
                      <a:xfrm>
                        <a:off x="611560" y="2204864"/>
                        <a:ext cx="7560840" cy="4032448"/>
                      </a:xfrm>
                      <a:prstGeom prst="rect">
                        <a:avLst/>
                      </a:prstGeom>
                    </p:spPr>
                  </p:pic>
                </p:oleObj>
              </mc:Fallback>
            </mc:AlternateContent>
          </a:graphicData>
        </a:graphic>
      </p:graphicFrame>
    </p:spTree>
    <p:extLst>
      <p:ext uri="{BB962C8B-B14F-4D97-AF65-F5344CB8AC3E}">
        <p14:creationId xmlns:p14="http://schemas.microsoft.com/office/powerpoint/2010/main" val="354837213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VIA Simulation vs Photo</a:t>
            </a:r>
            <a:endParaRPr lang="en-CA" dirty="0"/>
          </a:p>
        </p:txBody>
      </p:sp>
      <p:graphicFrame>
        <p:nvGraphicFramePr>
          <p:cNvPr id="7" name="Object 6"/>
          <p:cNvGraphicFramePr>
            <a:graphicFrameLocks noChangeAspect="1"/>
          </p:cNvGraphicFramePr>
          <p:nvPr>
            <p:extLst>
              <p:ext uri="{D42A27DB-BD31-4B8C-83A1-F6EECF244321}">
                <p14:modId xmlns:p14="http://schemas.microsoft.com/office/powerpoint/2010/main" val="1468023903"/>
              </p:ext>
            </p:extLst>
          </p:nvPr>
        </p:nvGraphicFramePr>
        <p:xfrm>
          <a:off x="827584" y="1268760"/>
          <a:ext cx="7464152" cy="5328592"/>
        </p:xfrm>
        <a:graphic>
          <a:graphicData uri="http://schemas.openxmlformats.org/presentationml/2006/ole">
            <mc:AlternateContent xmlns:mc="http://schemas.openxmlformats.org/markup-compatibility/2006">
              <mc:Choice xmlns:v="urn:schemas-microsoft-com:vml" Requires="v">
                <p:oleObj spid="_x0000_s4126" name="Acrobat Document" r:id="rId4" imgW="11658523" imgH="7543646" progId="AcroExch.Document.7">
                  <p:embed/>
                </p:oleObj>
              </mc:Choice>
              <mc:Fallback>
                <p:oleObj name="Acrobat Document" r:id="rId4" imgW="11658523" imgH="7543646" progId="AcroExch.Document.7">
                  <p:embed/>
                  <p:pic>
                    <p:nvPicPr>
                      <p:cNvPr id="0" name=""/>
                      <p:cNvPicPr/>
                      <p:nvPr/>
                    </p:nvPicPr>
                    <p:blipFill>
                      <a:blip r:embed="rId5"/>
                      <a:stretch>
                        <a:fillRect/>
                      </a:stretch>
                    </p:blipFill>
                    <p:spPr>
                      <a:xfrm>
                        <a:off x="827584" y="1268760"/>
                        <a:ext cx="7464152" cy="5328592"/>
                      </a:xfrm>
                      <a:prstGeom prst="rect">
                        <a:avLst/>
                      </a:prstGeom>
                    </p:spPr>
                  </p:pic>
                </p:oleObj>
              </mc:Fallback>
            </mc:AlternateContent>
          </a:graphicData>
        </a:graphic>
      </p:graphicFrame>
    </p:spTree>
    <p:extLst>
      <p:ext uri="{BB962C8B-B14F-4D97-AF65-F5344CB8AC3E}">
        <p14:creationId xmlns:p14="http://schemas.microsoft.com/office/powerpoint/2010/main" val="20188341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VP2 Checklist</a:t>
            </a:r>
            <a:endParaRPr lang="en-CA" dirty="0"/>
          </a:p>
        </p:txBody>
      </p:sp>
      <p:sp>
        <p:nvSpPr>
          <p:cNvPr id="3" name="Content Placeholder 2"/>
          <p:cNvSpPr>
            <a:spLocks noGrp="1"/>
          </p:cNvSpPr>
          <p:nvPr>
            <p:ph idx="1"/>
          </p:nvPr>
        </p:nvSpPr>
        <p:spPr/>
        <p:txBody>
          <a:bodyPr/>
          <a:lstStyle/>
          <a:p>
            <a:pPr marL="0" indent="0">
              <a:buNone/>
            </a:pPr>
            <a:r>
              <a:rPr lang="en-CA" dirty="0" smtClean="0"/>
              <a:t>  </a:t>
            </a:r>
            <a:endParaRPr lang="en-CA" dirty="0"/>
          </a:p>
        </p:txBody>
      </p:sp>
      <p:graphicFrame>
        <p:nvGraphicFramePr>
          <p:cNvPr id="6" name="Object 5"/>
          <p:cNvGraphicFramePr>
            <a:graphicFrameLocks noChangeAspect="1"/>
          </p:cNvGraphicFramePr>
          <p:nvPr>
            <p:extLst>
              <p:ext uri="{D42A27DB-BD31-4B8C-83A1-F6EECF244321}">
                <p14:modId xmlns:p14="http://schemas.microsoft.com/office/powerpoint/2010/main" val="1343064613"/>
              </p:ext>
            </p:extLst>
          </p:nvPr>
        </p:nvGraphicFramePr>
        <p:xfrm>
          <a:off x="2411760" y="1124744"/>
          <a:ext cx="4176464" cy="4928096"/>
        </p:xfrm>
        <a:graphic>
          <a:graphicData uri="http://schemas.openxmlformats.org/presentationml/2006/ole">
            <mc:AlternateContent xmlns:mc="http://schemas.openxmlformats.org/markup-compatibility/2006">
              <mc:Choice xmlns:v="urn:schemas-microsoft-com:vml" Requires="v">
                <p:oleObj spid="_x0000_s3102" name="Acrobat Document" r:id="rId4" imgW="5857865" imgH="7581758" progId="AcroExch.Document.7">
                  <p:embed/>
                </p:oleObj>
              </mc:Choice>
              <mc:Fallback>
                <p:oleObj name="Acrobat Document" r:id="rId4" imgW="5857865" imgH="7581758" progId="AcroExch.Document.7">
                  <p:embed/>
                  <p:pic>
                    <p:nvPicPr>
                      <p:cNvPr id="0" name=""/>
                      <p:cNvPicPr/>
                      <p:nvPr/>
                    </p:nvPicPr>
                    <p:blipFill>
                      <a:blip r:embed="rId5"/>
                      <a:stretch>
                        <a:fillRect/>
                      </a:stretch>
                    </p:blipFill>
                    <p:spPr>
                      <a:xfrm>
                        <a:off x="2411760" y="1124744"/>
                        <a:ext cx="4176464" cy="4928096"/>
                      </a:xfrm>
                      <a:prstGeom prst="rect">
                        <a:avLst/>
                      </a:prstGeom>
                    </p:spPr>
                  </p:pic>
                </p:oleObj>
              </mc:Fallback>
            </mc:AlternateContent>
          </a:graphicData>
        </a:graphic>
      </p:graphicFrame>
    </p:spTree>
    <p:extLst>
      <p:ext uri="{BB962C8B-B14F-4D97-AF65-F5344CB8AC3E}">
        <p14:creationId xmlns:p14="http://schemas.microsoft.com/office/powerpoint/2010/main" val="32151599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RESULTS</a:t>
            </a:r>
            <a:endParaRPr lang="en-CA" dirty="0"/>
          </a:p>
        </p:txBody>
      </p:sp>
      <p:sp>
        <p:nvSpPr>
          <p:cNvPr id="3" name="Content Placeholder 2"/>
          <p:cNvSpPr>
            <a:spLocks noGrp="1"/>
          </p:cNvSpPr>
          <p:nvPr>
            <p:ph idx="1"/>
          </p:nvPr>
        </p:nvSpPr>
        <p:spPr/>
        <p:txBody>
          <a:bodyPr/>
          <a:lstStyle/>
          <a:p>
            <a:r>
              <a:rPr lang="en-CA" dirty="0" smtClean="0"/>
              <a:t>VIA estimated 2.5% alteration (including 0.5% sky) from VP 7, PR met</a:t>
            </a:r>
          </a:p>
          <a:p>
            <a:r>
              <a:rPr lang="en-CA" dirty="0" smtClean="0"/>
              <a:t>FREP assessment determined basic VQC to be low modification (due to road, skyline gaps, and multiple parcels)</a:t>
            </a:r>
          </a:p>
          <a:p>
            <a:r>
              <a:rPr lang="en-CA" dirty="0" smtClean="0"/>
              <a:t>Initial VQC=M, alteration 7.5 % (8.5% adjusted for poor rating on distance from landform), PR not met</a:t>
            </a:r>
            <a:endParaRPr lang="en-CA" dirty="0"/>
          </a:p>
        </p:txBody>
      </p:sp>
    </p:spTree>
    <p:extLst>
      <p:ext uri="{BB962C8B-B14F-4D97-AF65-F5344CB8AC3E}">
        <p14:creationId xmlns:p14="http://schemas.microsoft.com/office/powerpoint/2010/main" val="7507572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Opportunities For Improvement: </a:t>
            </a:r>
            <a:r>
              <a:rPr lang="en-CA" smtClean="0"/>
              <a:t/>
            </a:r>
            <a:br>
              <a:rPr lang="en-CA" smtClean="0"/>
            </a:br>
            <a:endParaRPr lang="en-CA" dirty="0"/>
          </a:p>
        </p:txBody>
      </p:sp>
      <p:sp>
        <p:nvSpPr>
          <p:cNvPr id="3" name="Content Placeholder 2"/>
          <p:cNvSpPr>
            <a:spLocks noGrp="1"/>
          </p:cNvSpPr>
          <p:nvPr>
            <p:ph idx="1"/>
          </p:nvPr>
        </p:nvSpPr>
        <p:spPr/>
        <p:txBody>
          <a:bodyPr>
            <a:normAutofit fontScale="77500" lnSpcReduction="20000"/>
          </a:bodyPr>
          <a:lstStyle/>
          <a:p>
            <a:pPr lvl="0"/>
            <a:r>
              <a:rPr lang="en-CA" dirty="0" smtClean="0"/>
              <a:t>Conduct </a:t>
            </a:r>
            <a:r>
              <a:rPr lang="en-CA" dirty="0"/>
              <a:t>post-harvest assessments to compare actual results to projected results.</a:t>
            </a:r>
          </a:p>
          <a:p>
            <a:pPr lvl="0"/>
            <a:r>
              <a:rPr lang="en-CA" dirty="0"/>
              <a:t>Take advantage of local topography, and ensure openings appear in keeping with the natural landform characteristics.</a:t>
            </a:r>
          </a:p>
          <a:p>
            <a:pPr lvl="0"/>
            <a:r>
              <a:rPr lang="en-CA" dirty="0"/>
              <a:t>Avoid angular corners, creating skyline gaps, or scattered residual trees along ridgelines.</a:t>
            </a:r>
          </a:p>
          <a:p>
            <a:pPr lvl="0"/>
            <a:r>
              <a:rPr lang="en-CA" dirty="0"/>
              <a:t>Use appropriate block size, natural shapes, lower/lateral location on landform, and strategic retention within blocks to limit visual impacts, especially on smaller coastal landform units.</a:t>
            </a:r>
          </a:p>
          <a:p>
            <a:r>
              <a:rPr lang="en-US" dirty="0"/>
              <a:t>Incorporate visual design concepts and principles during planning in scenic areas.</a:t>
            </a:r>
            <a:endParaRPr lang="en-CA" dirty="0"/>
          </a:p>
        </p:txBody>
      </p:sp>
    </p:spTree>
    <p:extLst>
      <p:ext uri="{BB962C8B-B14F-4D97-AF65-F5344CB8AC3E}">
        <p14:creationId xmlns:p14="http://schemas.microsoft.com/office/powerpoint/2010/main" val="1895446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sp>
        <p:nvSpPr>
          <p:cNvPr id="3" name="Content Placeholder 2"/>
          <p:cNvSpPr>
            <a:spLocks noGrp="1"/>
          </p:cNvSpPr>
          <p:nvPr>
            <p:ph idx="1"/>
          </p:nvPr>
        </p:nvSpPr>
        <p:spPr/>
        <p:txBody>
          <a:bodyPr/>
          <a:lstStyle/>
          <a:p>
            <a:r>
              <a:rPr lang="en-CA" dirty="0" smtClean="0"/>
              <a:t>Questions? </a:t>
            </a:r>
            <a:endParaRPr lang="en-CA" dirty="0"/>
          </a:p>
        </p:txBody>
      </p:sp>
      <p:graphicFrame>
        <p:nvGraphicFramePr>
          <p:cNvPr id="4" name="Object 3"/>
          <p:cNvGraphicFramePr>
            <a:graphicFrameLocks noChangeAspect="1"/>
          </p:cNvGraphicFramePr>
          <p:nvPr>
            <p:extLst>
              <p:ext uri="{D42A27DB-BD31-4B8C-83A1-F6EECF244321}">
                <p14:modId xmlns:p14="http://schemas.microsoft.com/office/powerpoint/2010/main" val="3918828188"/>
              </p:ext>
            </p:extLst>
          </p:nvPr>
        </p:nvGraphicFramePr>
        <p:xfrm>
          <a:off x="755576" y="2636912"/>
          <a:ext cx="7632848" cy="1368151"/>
        </p:xfrm>
        <a:graphic>
          <a:graphicData uri="http://schemas.openxmlformats.org/presentationml/2006/ole">
            <mc:AlternateContent xmlns:mc="http://schemas.openxmlformats.org/markup-compatibility/2006">
              <mc:Choice xmlns:v="urn:schemas-microsoft-com:vml" Requires="v">
                <p:oleObj spid="_x0000_s8194" name="Acrobat Document" r:id="rId3" imgW="55521003" imgH="8591344" progId="AcroExch.Document.7">
                  <p:embed/>
                </p:oleObj>
              </mc:Choice>
              <mc:Fallback>
                <p:oleObj name="Acrobat Document" r:id="rId3" imgW="55521003" imgH="8591344" progId="AcroExch.Document.7">
                  <p:embed/>
                  <p:pic>
                    <p:nvPicPr>
                      <p:cNvPr id="0" name=""/>
                      <p:cNvPicPr/>
                      <p:nvPr/>
                    </p:nvPicPr>
                    <p:blipFill>
                      <a:blip r:embed="rId4"/>
                      <a:stretch>
                        <a:fillRect/>
                      </a:stretch>
                    </p:blipFill>
                    <p:spPr>
                      <a:xfrm>
                        <a:off x="755576" y="2636912"/>
                        <a:ext cx="7632848" cy="1368151"/>
                      </a:xfrm>
                      <a:prstGeom prst="rect">
                        <a:avLst/>
                      </a:prstGeom>
                    </p:spPr>
                  </p:pic>
                </p:oleObj>
              </mc:Fallback>
            </mc:AlternateContent>
          </a:graphicData>
        </a:graphic>
      </p:graphicFrame>
    </p:spTree>
    <p:extLst>
      <p:ext uri="{BB962C8B-B14F-4D97-AF65-F5344CB8AC3E}">
        <p14:creationId xmlns:p14="http://schemas.microsoft.com/office/powerpoint/2010/main" val="92794868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408</TotalTime>
  <Words>663</Words>
  <Application>Microsoft Office PowerPoint</Application>
  <PresentationFormat>On-screen Show (4:3)</PresentationFormat>
  <Paragraphs>33</Paragraphs>
  <Slides>10</Slides>
  <Notes>4</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10</vt:i4>
      </vt:variant>
    </vt:vector>
  </HeadingPairs>
  <TitlesOfParts>
    <vt:vector size="13" baseType="lpstr">
      <vt:lpstr>Office Theme</vt:lpstr>
      <vt:lpstr>Acrobat Document</vt:lpstr>
      <vt:lpstr>Adobe Acrobat Document</vt:lpstr>
      <vt:lpstr>FREP Visual Sample DNI-019</vt:lpstr>
      <vt:lpstr>Location: Broughton/Islands</vt:lpstr>
      <vt:lpstr>Established VQO</vt:lpstr>
      <vt:lpstr>VIA VPs vs FREP VPs</vt:lpstr>
      <vt:lpstr>VP2 Panorama Alteration</vt:lpstr>
      <vt:lpstr>VIA Simulation vs Photo</vt:lpstr>
      <vt:lpstr>VP2 Checklist</vt:lpstr>
      <vt:lpstr>RESULTS</vt:lpstr>
      <vt:lpstr>Opportunities For Improvement:  </vt:lpstr>
      <vt:lpstr>PowerPoint Presentation</vt:lpstr>
    </vt:vector>
  </TitlesOfParts>
  <Company>Province of British Columbia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FREP Visual Sample DNI-019</dc:title>
  <dc:creator>Waines, Andy C FLNR:EX</dc:creator>
  <cp:lastModifiedBy>Waines, Andy C FLNR:EX</cp:lastModifiedBy>
  <cp:revision>26</cp:revision>
  <dcterms:created xsi:type="dcterms:W3CDTF">2015-04-13T14:58:13Z</dcterms:created>
  <dcterms:modified xsi:type="dcterms:W3CDTF">2015-04-14T18:27:54Z</dcterms:modified>
</cp:coreProperties>
</file>